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859" r:id="rId3"/>
    <p:sldId id="860" r:id="rId4"/>
    <p:sldId id="861" r:id="rId5"/>
    <p:sldId id="862" r:id="rId6"/>
    <p:sldId id="863" r:id="rId7"/>
    <p:sldId id="864" r:id="rId8"/>
    <p:sldId id="865" r:id="rId9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BDF2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3" Type="http://schemas.openxmlformats.org/officeDocument/2006/relationships/tableStyles" Target="tableStyles.xml"/><Relationship Id="rId12" Type="http://schemas.openxmlformats.org/officeDocument/2006/relationships/viewProps" Target="viewProps.xml"/><Relationship Id="rId11" Type="http://schemas.openxmlformats.org/officeDocument/2006/relationships/presProps" Target="presProps.xml"/><Relationship Id="rId1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上 江苏专版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　能力进阶篇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  </a:t>
            </a:r>
            <a:r>
              <a:rPr lang="en-US" altLang="zh-CN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语篇导航-DA.eps" descr="id:2147486464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68337" y="2366143"/>
            <a:ext cx="1750301" cy="427203"/>
          </a:xfrm>
          <a:prstGeom prst="rect">
            <a:avLst/>
          </a:prstGeom>
        </p:spPr>
      </p:pic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2226746"/>
            <a:ext cx="11485848" cy="1130246"/>
          </a:xfrm>
        </p:spPr>
        <p:txBody>
          <a:bodyPr/>
          <a:lstStyle/>
          <a:p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介绍了管理个人财务的一些基本方法和原则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包括制订预算、赚取零花钱、让钱增值以及明智消费等方面。</a:t>
            </a:r>
            <a:endParaRPr lang="zh-CN" altLang="en-US" dirty="0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5985" y="1052736"/>
            <a:ext cx="10598441" cy="108775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249637"/>
          </a:xfrm>
        </p:spPr>
        <p:txBody>
          <a:bodyPr/>
          <a:lstStyle/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阅读下面短文，从短文后所给选项中选出填入空白处的最佳选项，其中有两个为多余选项。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Money plays an important role in every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family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helps us in many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ways,so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important for us to learn how to manage money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23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6"/>
          <p:cNvSpPr txBox="1"/>
          <p:nvPr/>
        </p:nvSpPr>
        <p:spPr bwMode="auto">
          <a:xfrm>
            <a:off x="360854" y="1988840"/>
            <a:ext cx="11485848" cy="28500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Try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making a plan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Learn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make money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Here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some advice for you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will cost a lot of money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Put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your money into your bank account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Spend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your money on your daily needs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1">
              <a:lnSpc>
                <a:spcPct val="130000"/>
              </a:lnSpc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G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It’s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interesting to learn the history of money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sz="2000" dirty="0"/>
          </a:p>
        </p:txBody>
      </p:sp>
      <p:sp>
        <p:nvSpPr>
          <p:cNvPr id="3" name="矩形 2"/>
          <p:cNvSpPr/>
          <p:nvPr/>
        </p:nvSpPr>
        <p:spPr bwMode="auto">
          <a:xfrm>
            <a:off x="360854" y="1995757"/>
            <a:ext cx="11485848" cy="2873403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361723" y="4747210"/>
            <a:ext cx="6092825" cy="553998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just">
              <a:lnSpc>
                <a:spcPct val="15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b="0" dirty="0" smtClean="0">
                <a:solidFill>
                  <a:srgbClr val="00B0F0"/>
                </a:solidFill>
                <a:cs typeface="Times New Roman" panose="02020603050405020304" pitchFamily="18" charset="0"/>
              </a:rPr>
              <a:t>23</a:t>
            </a:r>
            <a:r>
              <a:rPr lang="en-US" altLang="zh-CN" sz="2000" b="0" dirty="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b="0" dirty="0" smtClean="0">
                <a:solidFill>
                  <a:schemeClr val="tx1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_________</a:t>
            </a:r>
            <a:r>
              <a:rPr lang="zh-CN" altLang="zh-CN" sz="2000" b="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　　　　</a:t>
            </a:r>
            <a:r>
              <a:rPr lang="zh-CN" altLang="zh-CN" sz="2000" b="0" dirty="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endParaRPr lang="zh-CN" altLang="zh-CN" sz="200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内容占位符 1"/>
          <p:cNvSpPr txBox="1"/>
          <p:nvPr/>
        </p:nvSpPr>
        <p:spPr bwMode="auto">
          <a:xfrm>
            <a:off x="360854" y="5229200"/>
            <a:ext cx="11485848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“so it’s important for us to learn how to manage money”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及下文可知，此处需要引出下文管理财务的具体建议，所以选项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000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这是给你的一些建议。</a:t>
            </a:r>
            <a:r>
              <a:rPr lang="en-US" altLang="zh-CN" sz="2000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126654" y="4824154"/>
            <a:ext cx="37061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>
                <a:cs typeface="Times New Roman" panose="02020603050405020304" pitchFamily="18" charset="0"/>
              </a:rPr>
              <a:t>C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849528"/>
          </a:xfrm>
        </p:spPr>
        <p:txBody>
          <a:bodyPr/>
          <a:lstStyle/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 a budget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you have something special to do,it means you need to spend more of your pocket money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24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Write down how much money you have and what you plan to spend it on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6"/>
          <p:cNvSpPr txBox="1"/>
          <p:nvPr/>
        </p:nvSpPr>
        <p:spPr bwMode="auto">
          <a:xfrm>
            <a:off x="360854" y="1628800"/>
            <a:ext cx="11485848" cy="28500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Try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making a plan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Learn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make money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Here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some advice for you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will cost a lot of money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Put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your money into your bank account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Spend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your money on your daily needs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1">
              <a:lnSpc>
                <a:spcPct val="130000"/>
              </a:lnSpc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G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It’s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interesting to learn the history of money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sz="2000" dirty="0"/>
          </a:p>
        </p:txBody>
      </p:sp>
      <p:sp>
        <p:nvSpPr>
          <p:cNvPr id="2" name="矩形 1"/>
          <p:cNvSpPr/>
          <p:nvPr/>
        </p:nvSpPr>
        <p:spPr bwMode="auto">
          <a:xfrm>
            <a:off x="360854" y="1595648"/>
            <a:ext cx="11485848" cy="2913472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360854" y="4437112"/>
            <a:ext cx="6092825" cy="553998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b="0" dirty="0" smtClean="0">
                <a:solidFill>
                  <a:srgbClr val="00B0F0"/>
                </a:solidFill>
                <a:cs typeface="Times New Roman" panose="02020603050405020304" pitchFamily="18" charset="0"/>
              </a:rPr>
              <a:t>24</a:t>
            </a:r>
            <a:r>
              <a:rPr lang="en-US" altLang="zh-CN" sz="2000" b="0" dirty="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b="0" dirty="0" smtClean="0">
                <a:solidFill>
                  <a:schemeClr val="tx1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_________</a:t>
            </a:r>
            <a:r>
              <a:rPr lang="zh-CN" altLang="zh-CN" sz="2000" b="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　　　　</a:t>
            </a:r>
            <a:r>
              <a:rPr lang="zh-CN" altLang="zh-CN" sz="2000" b="0" dirty="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endParaRPr lang="zh-CN" altLang="zh-CN" sz="200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内容占位符 2"/>
          <p:cNvSpPr txBox="1"/>
          <p:nvPr/>
        </p:nvSpPr>
        <p:spPr bwMode="auto">
          <a:xfrm>
            <a:off x="360854" y="4941168"/>
            <a:ext cx="11485848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sz="20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“Write down how much money you have and what you plan to spend it on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可知，此处与制订计划有关，选项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en-US" altLang="zh-CN" sz="2000" b="1" dirty="0" smtClean="0">
                <a:solidFill>
                  <a:srgbClr val="FF0000"/>
                </a:solidFill>
                <a:latin typeface="+mj-ea"/>
                <a:ea typeface="+mj-ea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试着制订一个计划。</a:t>
            </a:r>
            <a:r>
              <a:rPr lang="en-US" altLang="zh-CN" sz="2000" b="1" dirty="0" smtClean="0">
                <a:solidFill>
                  <a:srgbClr val="FF0000"/>
                </a:solidFill>
                <a:latin typeface="+mj-ea"/>
                <a:ea typeface="+mj-ea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sz="2000" dirty="0"/>
          </a:p>
        </p:txBody>
      </p:sp>
      <p:sp>
        <p:nvSpPr>
          <p:cNvPr id="8" name="矩形 7"/>
          <p:cNvSpPr/>
          <p:nvPr/>
        </p:nvSpPr>
        <p:spPr>
          <a:xfrm>
            <a:off x="1126654" y="4542272"/>
            <a:ext cx="37061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A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6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849528"/>
          </a:xfrm>
        </p:spPr>
        <p:txBody>
          <a:bodyPr/>
          <a:lstStyle/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25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Ask your parents or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neighbours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if you can do some housework to make pocket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money,like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washing a car or walking a dog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6"/>
          <p:cNvSpPr txBox="1"/>
          <p:nvPr/>
        </p:nvSpPr>
        <p:spPr bwMode="auto">
          <a:xfrm>
            <a:off x="360854" y="1587036"/>
            <a:ext cx="11485848" cy="28500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Try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making a plan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Learn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make money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Here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some advice for you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will cost a lot of money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Put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your money into your bank account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Spend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your money on your daily needs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1">
              <a:lnSpc>
                <a:spcPct val="130000"/>
              </a:lnSpc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G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It’s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interesting to learn the history of money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sz="2000" dirty="0"/>
          </a:p>
        </p:txBody>
      </p:sp>
      <p:sp>
        <p:nvSpPr>
          <p:cNvPr id="2" name="矩形 1"/>
          <p:cNvSpPr/>
          <p:nvPr/>
        </p:nvSpPr>
        <p:spPr bwMode="auto">
          <a:xfrm>
            <a:off x="360854" y="1595648"/>
            <a:ext cx="11485848" cy="2841464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360854" y="4365104"/>
            <a:ext cx="1851789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>
              <a:lnSpc>
                <a:spcPct val="15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b="0" dirty="0">
                <a:solidFill>
                  <a:srgbClr val="00B0F0"/>
                </a:solidFill>
                <a:cs typeface="Times New Roman" panose="02020603050405020304" pitchFamily="18" charset="0"/>
              </a:rPr>
              <a:t>25</a:t>
            </a:r>
            <a:r>
              <a:rPr lang="en-US" altLang="zh-CN" sz="2000" b="0" dirty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b="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　　　　</a:t>
            </a:r>
            <a:r>
              <a:rPr lang="zh-CN" altLang="zh-CN" sz="2000" b="0" dirty="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endParaRPr lang="zh-CN" altLang="zh-CN" sz="200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内容占位符 3"/>
          <p:cNvSpPr txBox="1"/>
          <p:nvPr/>
        </p:nvSpPr>
        <p:spPr bwMode="auto">
          <a:xfrm>
            <a:off x="360854" y="4818397"/>
            <a:ext cx="11485848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“Ask your parents or </a:t>
            </a:r>
            <a:r>
              <a:rPr lang="en-US" altLang="zh-CN" sz="2000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neighbours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if you can do some housework to make pocket money, like washing a car or walking a dog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spc="-15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可知，此处与赚取零花钱有关，选项</a:t>
            </a:r>
            <a:r>
              <a:rPr lang="en-US" altLang="zh-CN" sz="2000" b="1" spc="-15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000" b="1" spc="-150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sz="2000" b="1" spc="-150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学会赚钱。</a:t>
            </a:r>
            <a:r>
              <a:rPr lang="en-US" altLang="zh-CN" sz="2000" b="1" spc="-150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zh-CN" altLang="zh-CN" sz="2000" b="1" spc="-15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2000" b="1" spc="-15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000" b="1" spc="-15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spc="-1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118272" y="4445724"/>
            <a:ext cx="33695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spc="-150" dirty="0">
                <a:cs typeface="Times New Roman" panose="02020603050405020304" pitchFamily="18" charset="0"/>
              </a:rPr>
              <a:t>B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6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849528"/>
          </a:xfrm>
        </p:spPr>
        <p:txBody>
          <a:bodyPr/>
          <a:lstStyle/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 your money grow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Money can’t grow if it’s sitting inside a piggy bank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储蓄罐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26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Save your money in the long run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6"/>
          <p:cNvSpPr txBox="1"/>
          <p:nvPr/>
        </p:nvSpPr>
        <p:spPr bwMode="auto">
          <a:xfrm>
            <a:off x="360854" y="1628800"/>
            <a:ext cx="11485848" cy="28500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Try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making a plan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Learn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make money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Here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some advice for you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will cost a lot of money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Put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your money into your bank account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Spend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your money on your daily needs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1">
              <a:lnSpc>
                <a:spcPct val="130000"/>
              </a:lnSpc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G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It’s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interesting to learn the history of money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sz="2000" dirty="0"/>
          </a:p>
        </p:txBody>
      </p:sp>
      <p:sp>
        <p:nvSpPr>
          <p:cNvPr id="2" name="矩形 1"/>
          <p:cNvSpPr/>
          <p:nvPr/>
        </p:nvSpPr>
        <p:spPr bwMode="auto">
          <a:xfrm>
            <a:off x="360854" y="1595648"/>
            <a:ext cx="11485848" cy="2913472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360854" y="4478876"/>
            <a:ext cx="1851789" cy="49558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>
              <a:lnSpc>
                <a:spcPct val="15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b="0" dirty="0">
                <a:solidFill>
                  <a:srgbClr val="00B0F0"/>
                </a:solidFill>
                <a:cs typeface="Times New Roman" panose="02020603050405020304" pitchFamily="18" charset="0"/>
              </a:rPr>
              <a:t>26</a:t>
            </a:r>
            <a:r>
              <a:rPr lang="en-US" altLang="zh-CN" sz="2000" b="0" dirty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b="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　　　　</a:t>
            </a:r>
            <a:r>
              <a:rPr lang="zh-CN" altLang="zh-CN" sz="2000" b="0" dirty="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endParaRPr lang="zh-CN" altLang="zh-CN" sz="200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内容占位符 4"/>
          <p:cNvSpPr txBox="1"/>
          <p:nvPr/>
        </p:nvSpPr>
        <p:spPr bwMode="auto">
          <a:xfrm>
            <a:off x="360854" y="4941168"/>
            <a:ext cx="11485848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sz="20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“Save your money in the long run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可知，此处指的是让钱增值的方式，选项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E</a:t>
            </a:r>
            <a:r>
              <a:rPr lang="en-US" altLang="zh-CN" sz="2000" b="1" dirty="0" smtClean="0">
                <a:solidFill>
                  <a:srgbClr val="FF0000"/>
                </a:solidFill>
                <a:latin typeface="+mj-ea"/>
                <a:ea typeface="+mj-ea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把你的钱存入你的银行账户。</a:t>
            </a:r>
            <a:r>
              <a:rPr lang="en-US" altLang="zh-CN" sz="2000" b="1" dirty="0" smtClean="0">
                <a:solidFill>
                  <a:srgbClr val="FF0000"/>
                </a:solidFill>
                <a:latin typeface="+mj-ea"/>
                <a:ea typeface="+mj-ea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E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sz="2000" dirty="0"/>
          </a:p>
        </p:txBody>
      </p:sp>
      <p:sp>
        <p:nvSpPr>
          <p:cNvPr id="5" name="矩形 4"/>
          <p:cNvSpPr/>
          <p:nvPr/>
        </p:nvSpPr>
        <p:spPr>
          <a:xfrm>
            <a:off x="1108654" y="4570988"/>
            <a:ext cx="35618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E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6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249637"/>
          </a:xfrm>
        </p:spPr>
        <p:txBody>
          <a:bodyPr/>
          <a:lstStyle/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Spend your money wisely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Find out how much money you can spend each month and what you really need to buy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27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Don’t spend too much money on something unnecessary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不必要的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 eating out every day or buying expensive clothes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6"/>
          <p:cNvSpPr txBox="1"/>
          <p:nvPr/>
        </p:nvSpPr>
        <p:spPr bwMode="auto">
          <a:xfrm>
            <a:off x="360854" y="1988840"/>
            <a:ext cx="11485848" cy="28500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Try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making a plan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Learn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make money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Here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some advice for you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will cost a lot of money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Put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your money into your bank account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Spend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your money on your daily needs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1">
              <a:lnSpc>
                <a:spcPct val="130000"/>
              </a:lnSpc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G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It’s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interesting to learn the history of money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sz="2000" dirty="0"/>
          </a:p>
        </p:txBody>
      </p:sp>
      <p:sp>
        <p:nvSpPr>
          <p:cNvPr id="2" name="矩形 1"/>
          <p:cNvSpPr/>
          <p:nvPr/>
        </p:nvSpPr>
        <p:spPr bwMode="auto">
          <a:xfrm>
            <a:off x="360854" y="1995757"/>
            <a:ext cx="11485848" cy="2873403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360854" y="4865748"/>
            <a:ext cx="1595309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>
              <a:lnSpc>
                <a:spcPct val="15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b="0" dirty="0">
                <a:solidFill>
                  <a:srgbClr val="00B0F0"/>
                </a:solidFill>
                <a:cs typeface="Times New Roman" panose="02020603050405020304" pitchFamily="18" charset="0"/>
              </a:rPr>
              <a:t>27</a:t>
            </a:r>
            <a:r>
              <a:rPr lang="en-US" altLang="zh-CN" sz="2000" b="0" dirty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b="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　　　　</a:t>
            </a:r>
            <a:endParaRPr lang="zh-CN" altLang="zh-CN" sz="200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内容占位符 5"/>
          <p:cNvSpPr txBox="1"/>
          <p:nvPr/>
        </p:nvSpPr>
        <p:spPr bwMode="auto">
          <a:xfrm>
            <a:off x="334566" y="5301208"/>
            <a:ext cx="11485848" cy="129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“Find out how much money you can spend each month and what you really need to buy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及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“Don’t spend too much money on something unnecessary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不必要的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可知，此处指的是把钱花在必需品上，选项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sz="2000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把钱花在你的日常需求上。</a:t>
            </a:r>
            <a:r>
              <a:rPr lang="en-US" altLang="zh-CN" sz="2000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122966" y="4943918"/>
            <a:ext cx="34176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>
                <a:cs typeface="Times New Roman" panose="02020603050405020304" pitchFamily="18" charset="0"/>
              </a:rPr>
              <a:t>F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2774</Words>
  <Application>WPS 演示</Application>
  <PresentationFormat>自定义</PresentationFormat>
  <Paragraphs>87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7" baseType="lpstr">
      <vt:lpstr>Arial</vt:lpstr>
      <vt:lpstr>宋体</vt:lpstr>
      <vt:lpstr>Wingdings</vt:lpstr>
      <vt:lpstr>Times New Roman</vt:lpstr>
      <vt:lpstr>楷体</vt:lpstr>
      <vt:lpstr>微软雅黑</vt:lpstr>
      <vt:lpstr>Arial Unicode MS</vt:lpstr>
      <vt:lpstr>Calibri</vt:lpstr>
      <vt:lpstr>黑体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PPT课件制作</cp:lastModifiedBy>
  <cp:revision>469</cp:revision>
  <dcterms:created xsi:type="dcterms:W3CDTF">2020-11-06T05:24:00Z</dcterms:created>
  <dcterms:modified xsi:type="dcterms:W3CDTF">2025-09-16T02:28:16Z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0D660F6CDA174E3194E0DF637FB323B4_12</vt:lpwstr>
  </property>
</Properties>
</file>